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86" r:id="rId3"/>
    <p:sldId id="259" r:id="rId4"/>
    <p:sldId id="261" r:id="rId5"/>
    <p:sldId id="264" r:id="rId6"/>
    <p:sldId id="281" r:id="rId7"/>
    <p:sldId id="271" r:id="rId8"/>
    <p:sldId id="282" r:id="rId9"/>
    <p:sldId id="284" r:id="rId10"/>
    <p:sldId id="287" r:id="rId11"/>
    <p:sldId id="283" r:id="rId12"/>
    <p:sldId id="276" r:id="rId13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8F8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7" autoAdjust="0"/>
    <p:restoredTop sz="94660"/>
  </p:normalViewPr>
  <p:slideViewPr>
    <p:cSldViewPr>
      <p:cViewPr>
        <p:scale>
          <a:sx n="90" d="100"/>
          <a:sy n="90" d="100"/>
        </p:scale>
        <p:origin x="-834" y="-12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8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Number of Portfolio Companies</c:v>
                </c:pt>
              </c:strCache>
            </c:strRef>
          </c:tx>
          <c:explosion val="37"/>
          <c:dLbls>
            <c:dLbl>
              <c:idx val="0"/>
              <c:layout>
                <c:manualLayout>
                  <c:x val="-6.7399708113239976E-2"/>
                  <c:y val="6.6600798658635274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0.10486038167476339"/>
                  <c:y val="-5.7106695327565037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8.3340688002475322E-2"/>
                  <c:y val="2.8921259842519684E-2"/>
                </c:manualLayout>
              </c:layout>
              <c:tx>
                <c:rich>
                  <a:bodyPr/>
                  <a:lstStyle/>
                  <a:p>
                    <a:r>
                      <a:rPr lang="en-US" sz="1600" baseline="0" dirty="0"/>
                      <a:t>Recycle 
8%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7.0755648362303178E-2"/>
                  <c:y val="7.4827340501450054E-2"/>
                </c:manualLayout>
              </c:layout>
              <c:tx>
                <c:rich>
                  <a:bodyPr/>
                  <a:lstStyle/>
                  <a:p>
                    <a:r>
                      <a:rPr lang="en-US" sz="1600" baseline="0" dirty="0"/>
                      <a:t>Clean Technologies
15%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7.0541909484804724E-2"/>
                  <c:y val="1.9531292365023004E-2"/>
                </c:manualLayout>
              </c:layout>
              <c:tx>
                <c:rich>
                  <a:bodyPr/>
                  <a:lstStyle/>
                  <a:p>
                    <a:r>
                      <a:rPr lang="en-US" sz="1600" dirty="0"/>
                      <a:t>Green Building Materials
4%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lang="en-IN" sz="1600" baseline="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Sheet1!$A$2:$A$7</c:f>
              <c:strCache>
                <c:ptCount val="6"/>
                <c:pt idx="0">
                  <c:v>Renewable Energy </c:v>
                </c:pt>
                <c:pt idx="1">
                  <c:v>Energy Efficiency </c:v>
                </c:pt>
                <c:pt idx="2">
                  <c:v>Organic Farming </c:v>
                </c:pt>
                <c:pt idx="3">
                  <c:v>Recycle </c:v>
                </c:pt>
                <c:pt idx="4">
                  <c:v>Clean Technologies</c:v>
                </c:pt>
                <c:pt idx="5">
                  <c:v>Green Building Materials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16</c:v>
                </c:pt>
                <c:pt idx="1">
                  <c:v>12</c:v>
                </c:pt>
                <c:pt idx="2">
                  <c:v>7</c:v>
                </c:pt>
                <c:pt idx="3">
                  <c:v>4</c:v>
                </c:pt>
                <c:pt idx="4">
                  <c:v>7</c:v>
                </c:pt>
                <c:pt idx="5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txPr>
        <a:bodyPr/>
        <a:lstStyle/>
        <a:p>
          <a:pPr>
            <a:defRPr lang="en-IN"/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Investments </c:v>
                </c:pt>
              </c:strCache>
            </c:strRef>
          </c:tx>
          <c:dLbls>
            <c:dLbl>
              <c:idx val="0"/>
              <c:layout>
                <c:manualLayout>
                  <c:x val="-0.11799637088607318"/>
                  <c:y val="-0.22416172283055449"/>
                </c:manualLayout>
              </c:layout>
              <c:tx>
                <c:rich>
                  <a:bodyPr/>
                  <a:lstStyle/>
                  <a:p>
                    <a:r>
                      <a:rPr lang="en-US" baseline="0" dirty="0" smtClean="0">
                        <a:solidFill>
                          <a:schemeClr val="bg1"/>
                        </a:solidFill>
                      </a:rPr>
                      <a:t> </a:t>
                    </a:r>
                    <a:r>
                      <a:rPr lang="en-US" baseline="0" dirty="0">
                        <a:solidFill>
                          <a:schemeClr val="bg1"/>
                        </a:solidFill>
                      </a:rPr>
                      <a:t>35.77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8.5208717585239943E-2"/>
                  <c:y val="0.14056013520884192"/>
                </c:manualLayout>
              </c:layout>
              <c:tx>
                <c:rich>
                  <a:bodyPr/>
                  <a:lstStyle/>
                  <a:p>
                    <a:r>
                      <a:rPr lang="en-US" baseline="0" dirty="0" smtClean="0">
                        <a:solidFill>
                          <a:schemeClr val="bg1"/>
                        </a:solidFill>
                      </a:rPr>
                      <a:t>7.4</a:t>
                    </a:r>
                    <a:endParaRPr lang="en-US" baseline="0" dirty="0">
                      <a:solidFill>
                        <a:schemeClr val="bg1"/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lang="en-IN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Sheet1!$A$2:$A$3</c:f>
              <c:strCache>
                <c:ptCount val="2"/>
                <c:pt idx="0">
                  <c:v>Financial Investment </c:v>
                </c:pt>
                <c:pt idx="1">
                  <c:v>Non financial 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35.770000000000003</c:v>
                </c:pt>
                <c:pt idx="1">
                  <c:v>7.4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legend>
      <c:legendPos val="r"/>
      <c:layout>
        <c:manualLayout>
          <c:xMode val="edge"/>
          <c:yMode val="edge"/>
          <c:x val="0.59769595007387488"/>
          <c:y val="0.14695367777714441"/>
          <c:w val="0.23280767914370643"/>
          <c:h val="0.3346135200682005"/>
        </c:manualLayout>
      </c:layout>
      <c:overlay val="0"/>
      <c:txPr>
        <a:bodyPr/>
        <a:lstStyle/>
        <a:p>
          <a:pPr>
            <a:defRPr lang="en-IN" sz="1400" baseline="0">
              <a:solidFill>
                <a:schemeClr val="bg1"/>
              </a:solidFill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txPr>
        <a:bodyPr/>
        <a:lstStyle/>
        <a:p>
          <a:pPr>
            <a:defRPr lang="en-IN"/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Investments </c:v>
                </c:pt>
              </c:strCache>
            </c:strRef>
          </c:tx>
          <c:dLbls>
            <c:txPr>
              <a:bodyPr/>
              <a:lstStyle/>
              <a:p>
                <a:pPr>
                  <a:defRPr lang="en-IN" baseline="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Equity</c:v>
                </c:pt>
                <c:pt idx="1">
                  <c:v>Debt </c:v>
                </c:pt>
                <c:pt idx="2">
                  <c:v>Angels </c:v>
                </c:pt>
                <c:pt idx="3">
                  <c:v>Others 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35.770000000000003</c:v>
                </c:pt>
                <c:pt idx="1">
                  <c:v>7.4</c:v>
                </c:pt>
                <c:pt idx="2">
                  <c:v>2.2200000000000002</c:v>
                </c:pt>
                <c:pt idx="3">
                  <c:v>0.4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legend>
      <c:legendPos val="r"/>
      <c:layout>
        <c:manualLayout>
          <c:xMode val="edge"/>
          <c:yMode val="edge"/>
          <c:x val="0.6485716330664123"/>
          <c:y val="9.6557649077161148E-2"/>
          <c:w val="0.2948009304761196"/>
          <c:h val="0.41585588540884805"/>
        </c:manualLayout>
      </c:layout>
      <c:overlay val="0"/>
      <c:txPr>
        <a:bodyPr/>
        <a:lstStyle/>
        <a:p>
          <a:pPr>
            <a:defRPr lang="en-IN" sz="1400" baseline="0">
              <a:solidFill>
                <a:schemeClr val="bg1"/>
              </a:solidFill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A5D3CC-DFA6-4CC0-8057-FE53E6A7E924}" type="datetimeFigureOut">
              <a:rPr lang="en-IN" smtClean="0"/>
              <a:pPr/>
              <a:t>24-02-2013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3BEA91-E229-4850-B6F8-C40AA56ADDBD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739792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D672805-9AAC-41B5-B880-0ED7C10468AC}" type="slidenum">
              <a:rPr lang="en-IN" smtClean="0"/>
              <a:pPr>
                <a:defRPr/>
              </a:pPr>
              <a:t>7</a:t>
            </a:fld>
            <a:endParaRPr lang="en-IN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8AED3-4EBD-4F1E-A342-ED97BAD86783}" type="slidenum">
              <a:rPr lang="en-IN" smtClean="0"/>
              <a:pPr/>
              <a:t>8</a:t>
            </a:fld>
            <a:endParaRPr lang="en-I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>
            <a:normAutofit/>
          </a:bodyPr>
          <a:lstStyle>
            <a:lvl1pPr>
              <a:defRPr sz="3600" baseline="0">
                <a:solidFill>
                  <a:srgbClr val="FFC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>
            <a:normAutofit/>
          </a:bodyPr>
          <a:lstStyle>
            <a:lvl1pPr marL="0" indent="0" algn="ctr">
              <a:buNone/>
              <a:defRPr sz="24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6F50B-176C-4F6E-AB43-6A9D6CFDFD1F}" type="datetimeFigureOut">
              <a:rPr lang="en-IN" smtClean="0"/>
              <a:pPr/>
              <a:t>24-02-2013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4F6C2-50F5-4BE1-BDE3-A63B5283DC5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6F50B-176C-4F6E-AB43-6A9D6CFDFD1F}" type="datetimeFigureOut">
              <a:rPr lang="en-IN" smtClean="0"/>
              <a:pPr/>
              <a:t>24-02-2013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4F6C2-50F5-4BE1-BDE3-A63B5283DC5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6F50B-176C-4F6E-AB43-6A9D6CFDFD1F}" type="datetimeFigureOut">
              <a:rPr lang="en-IN" smtClean="0"/>
              <a:pPr/>
              <a:t>24-02-2013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4F6C2-50F5-4BE1-BDE3-A63B5283DC5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95486"/>
            <a:ext cx="6696744" cy="857250"/>
          </a:xfrm>
        </p:spPr>
        <p:txBody>
          <a:bodyPr>
            <a:normAutofit/>
          </a:bodyPr>
          <a:lstStyle>
            <a:lvl1pPr algn="l">
              <a:defRPr sz="3200" baseline="0">
                <a:solidFill>
                  <a:srgbClr val="FFC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31590"/>
            <a:ext cx="8229600" cy="3456384"/>
          </a:xfrm>
        </p:spPr>
        <p:txBody>
          <a:bodyPr>
            <a:normAutofit/>
          </a:bodyPr>
          <a:lstStyle>
            <a:lvl1pPr>
              <a:defRPr sz="2400" baseline="0">
                <a:solidFill>
                  <a:schemeClr val="bg1"/>
                </a:solidFill>
              </a:defRPr>
            </a:lvl1pPr>
            <a:lvl2pPr>
              <a:defRPr sz="2400" baseline="0">
                <a:solidFill>
                  <a:schemeClr val="bg1"/>
                </a:solidFill>
              </a:defRPr>
            </a:lvl2pPr>
            <a:lvl3pPr>
              <a:defRPr sz="2400" baseline="0">
                <a:solidFill>
                  <a:schemeClr val="bg1"/>
                </a:solidFill>
              </a:defRPr>
            </a:lvl3pPr>
            <a:lvl4pPr>
              <a:defRPr sz="2400" baseline="0">
                <a:solidFill>
                  <a:schemeClr val="bg1"/>
                </a:solidFill>
              </a:defRPr>
            </a:lvl4pPr>
            <a:lvl5pPr>
              <a:defRPr sz="240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9" name="Picture 2" descr="C:\Users\Shrey\Downloads\NVI Logo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38598" y="94284"/>
            <a:ext cx="1733996" cy="4882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6F50B-176C-4F6E-AB43-6A9D6CFDFD1F}" type="datetimeFigureOut">
              <a:rPr lang="en-IN" smtClean="0"/>
              <a:pPr/>
              <a:t>24-02-2013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4F6C2-50F5-4BE1-BDE3-A63B5283DC5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6707088" cy="857250"/>
          </a:xfrm>
        </p:spPr>
        <p:txBody>
          <a:bodyPr>
            <a:normAutofit/>
          </a:bodyPr>
          <a:lstStyle>
            <a:lvl1pPr algn="l">
              <a:defRPr sz="3200" baseline="0">
                <a:solidFill>
                  <a:srgbClr val="FFC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7544" y="1275606"/>
            <a:ext cx="4038600" cy="3111797"/>
          </a:xfrm>
        </p:spPr>
        <p:txBody>
          <a:bodyPr>
            <a:normAutofit/>
          </a:bodyPr>
          <a:lstStyle>
            <a:lvl1pPr>
              <a:defRPr sz="2000" baseline="0">
                <a:solidFill>
                  <a:schemeClr val="bg1"/>
                </a:solidFill>
              </a:defRPr>
            </a:lvl1pPr>
            <a:lvl2pPr>
              <a:defRPr sz="2000" baseline="0">
                <a:solidFill>
                  <a:schemeClr val="bg1"/>
                </a:solidFill>
              </a:defRPr>
            </a:lvl2pPr>
            <a:lvl3pPr>
              <a:defRPr sz="2000" baseline="0">
                <a:solidFill>
                  <a:schemeClr val="bg1"/>
                </a:solidFill>
              </a:defRPr>
            </a:lvl3pPr>
            <a:lvl4pPr>
              <a:defRPr sz="2000" baseline="0">
                <a:solidFill>
                  <a:schemeClr val="bg1"/>
                </a:solidFill>
              </a:defRPr>
            </a:lvl4pPr>
            <a:lvl5pPr>
              <a:defRPr sz="2000" baseline="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IN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275606"/>
            <a:ext cx="4038600" cy="3096344"/>
          </a:xfrm>
        </p:spPr>
        <p:txBody>
          <a:bodyPr/>
          <a:lstStyle>
            <a:lvl1pPr>
              <a:defRPr sz="2000" baseline="0">
                <a:solidFill>
                  <a:schemeClr val="bg1"/>
                </a:solidFill>
              </a:defRPr>
            </a:lvl1pPr>
            <a:lvl2pPr>
              <a:defRPr sz="2000" baseline="0">
                <a:solidFill>
                  <a:schemeClr val="bg1"/>
                </a:solidFill>
              </a:defRPr>
            </a:lvl2pPr>
            <a:lvl3pPr>
              <a:defRPr sz="2000" baseline="0">
                <a:solidFill>
                  <a:schemeClr val="bg1"/>
                </a:solidFill>
              </a:defRPr>
            </a:lvl3pPr>
            <a:lvl4pPr>
              <a:defRPr sz="2000" baseline="0">
                <a:solidFill>
                  <a:schemeClr val="bg1"/>
                </a:solidFill>
              </a:defRPr>
            </a:lvl4pPr>
            <a:lvl5pPr>
              <a:defRPr sz="2000" baseline="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4F6C2-50F5-4BE1-BDE3-A63B5283DC55}" type="slidenum">
              <a:rPr lang="en-IN" smtClean="0"/>
              <a:pPr/>
              <a:t>‹#›</a:t>
            </a:fld>
            <a:endParaRPr lang="en-IN"/>
          </a:p>
        </p:txBody>
      </p:sp>
      <p:pic>
        <p:nvPicPr>
          <p:cNvPr id="14" name="Picture 2" descr="C:\Users\Shrey\Downloads\NVI Logo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38598" y="94284"/>
            <a:ext cx="1733996" cy="4882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6F50B-176C-4F6E-AB43-6A9D6CFDFD1F}" type="datetimeFigureOut">
              <a:rPr lang="en-IN" smtClean="0"/>
              <a:pPr/>
              <a:t>24-02-2013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4F6C2-50F5-4BE1-BDE3-A63B5283DC5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6635080" cy="857250"/>
          </a:xfrm>
        </p:spPr>
        <p:txBody>
          <a:bodyPr>
            <a:normAutofit/>
          </a:bodyPr>
          <a:lstStyle>
            <a:lvl1pPr algn="l">
              <a:defRPr sz="3600" baseline="0">
                <a:solidFill>
                  <a:srgbClr val="FFC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IN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6F50B-176C-4F6E-AB43-6A9D6CFDFD1F}" type="datetimeFigureOut">
              <a:rPr lang="en-IN" smtClean="0"/>
              <a:pPr/>
              <a:t>24-02-2013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4F6C2-50F5-4BE1-BDE3-A63B5283DC55}" type="slidenum">
              <a:rPr lang="en-IN" smtClean="0"/>
              <a:pPr/>
              <a:t>‹#›</a:t>
            </a:fld>
            <a:endParaRPr lang="en-IN"/>
          </a:p>
        </p:txBody>
      </p:sp>
      <p:pic>
        <p:nvPicPr>
          <p:cNvPr id="10" name="Picture 2" descr="C:\Users\Shrey\Downloads\NVI Logo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38598" y="94284"/>
            <a:ext cx="1733996" cy="4882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6F50B-176C-4F6E-AB43-6A9D6CFDFD1F}" type="datetimeFigureOut">
              <a:rPr lang="en-IN" smtClean="0"/>
              <a:pPr/>
              <a:t>24-02-2013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4F6C2-50F5-4BE1-BDE3-A63B5283DC5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6F50B-176C-4F6E-AB43-6A9D6CFDFD1F}" type="datetimeFigureOut">
              <a:rPr lang="en-IN" smtClean="0"/>
              <a:pPr/>
              <a:t>24-02-2013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4F6C2-50F5-4BE1-BDE3-A63B5283DC5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6F50B-176C-4F6E-AB43-6A9D6CFDFD1F}" type="datetimeFigureOut">
              <a:rPr lang="en-IN" smtClean="0"/>
              <a:pPr/>
              <a:t>24-02-2013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4F6C2-50F5-4BE1-BDE3-A63B5283DC5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F6F50B-176C-4F6E-AB43-6A9D6CFDFD1F}" type="datetimeFigureOut">
              <a:rPr lang="en-IN" smtClean="0"/>
              <a:pPr/>
              <a:t>24-02-2013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A4F6C2-50F5-4BE1-BDE3-A63B5283DC55}" type="slidenum">
              <a:rPr lang="en-IN" smtClean="0"/>
              <a:pPr/>
              <a:t>‹#›</a:t>
            </a:fld>
            <a:endParaRPr lang="en-IN"/>
          </a:p>
        </p:txBody>
      </p:sp>
      <p:pic>
        <p:nvPicPr>
          <p:cNvPr id="7" name="Picture 2" descr="C:\Users\Sanjoy\Desktop\Logos\RegainParadise.jp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587973"/>
            <a:ext cx="1080120" cy="483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Shrey\Downloads\NVI Logo.jpg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338598" y="94284"/>
            <a:ext cx="1733996" cy="48829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6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ukinindia.fco.gov.uk/" TargetMode="External"/><Relationship Id="rId5" Type="http://schemas.openxmlformats.org/officeDocument/2006/relationships/image" Target="../media/image5.jpeg"/><Relationship Id="rId4" Type="http://schemas.openxmlformats.org/officeDocument/2006/relationships/hyperlink" Target="http://www.asiapacificpartnership.org/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13" Type="http://schemas.openxmlformats.org/officeDocument/2006/relationships/image" Target="../media/image18.jpeg"/><Relationship Id="rId18" Type="http://schemas.openxmlformats.org/officeDocument/2006/relationships/image" Target="../media/image2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12" Type="http://schemas.openxmlformats.org/officeDocument/2006/relationships/image" Target="../media/image17.jpeg"/><Relationship Id="rId17" Type="http://schemas.openxmlformats.org/officeDocument/2006/relationships/image" Target="../media/image22.jpeg"/><Relationship Id="rId2" Type="http://schemas.openxmlformats.org/officeDocument/2006/relationships/image" Target="../media/image7.jpeg"/><Relationship Id="rId16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jpeg"/><Relationship Id="rId11" Type="http://schemas.openxmlformats.org/officeDocument/2006/relationships/image" Target="../media/image16.jpeg"/><Relationship Id="rId5" Type="http://schemas.openxmlformats.org/officeDocument/2006/relationships/image" Target="../media/image10.jpeg"/><Relationship Id="rId15" Type="http://schemas.openxmlformats.org/officeDocument/2006/relationships/image" Target="../media/image20.gif"/><Relationship Id="rId10" Type="http://schemas.openxmlformats.org/officeDocument/2006/relationships/image" Target="../media/image15.jpeg"/><Relationship Id="rId4" Type="http://schemas.openxmlformats.org/officeDocument/2006/relationships/image" Target="../media/image9.gif"/><Relationship Id="rId9" Type="http://schemas.openxmlformats.org/officeDocument/2006/relationships/image" Target="../media/image14.jpeg"/><Relationship Id="rId14" Type="http://schemas.openxmlformats.org/officeDocument/2006/relationships/image" Target="../media/image1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aavishkaar.org/index.htm" TargetMode="External"/><Relationship Id="rId13" Type="http://schemas.openxmlformats.org/officeDocument/2006/relationships/image" Target="../media/image29.png"/><Relationship Id="rId18" Type="http://schemas.openxmlformats.org/officeDocument/2006/relationships/image" Target="../media/image32.jpeg"/><Relationship Id="rId3" Type="http://schemas.openxmlformats.org/officeDocument/2006/relationships/image" Target="../media/image24.jpeg"/><Relationship Id="rId21" Type="http://schemas.openxmlformats.org/officeDocument/2006/relationships/image" Target="../media/image34.jpeg"/><Relationship Id="rId7" Type="http://schemas.openxmlformats.org/officeDocument/2006/relationships/image" Target="../media/image26.jpeg"/><Relationship Id="rId12" Type="http://schemas.openxmlformats.org/officeDocument/2006/relationships/hyperlink" Target="http://www.idgventures.com/" TargetMode="External"/><Relationship Id="rId17" Type="http://schemas.openxmlformats.org/officeDocument/2006/relationships/image" Target="../media/image31.png"/><Relationship Id="rId2" Type="http://schemas.openxmlformats.org/officeDocument/2006/relationships/notesSlide" Target="../notesSlides/notesSlide1.xml"/><Relationship Id="rId16" Type="http://schemas.openxmlformats.org/officeDocument/2006/relationships/hyperlink" Target="http://www.songadvisors.com/" TargetMode="External"/><Relationship Id="rId20" Type="http://schemas.openxmlformats.org/officeDocument/2006/relationships/image" Target="../media/image33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acumenfund.org/" TargetMode="External"/><Relationship Id="rId11" Type="http://schemas.openxmlformats.org/officeDocument/2006/relationships/image" Target="../media/image28.jpeg"/><Relationship Id="rId24" Type="http://schemas.openxmlformats.org/officeDocument/2006/relationships/image" Target="../media/image37.png"/><Relationship Id="rId5" Type="http://schemas.openxmlformats.org/officeDocument/2006/relationships/image" Target="../media/image25.jpeg"/><Relationship Id="rId15" Type="http://schemas.openxmlformats.org/officeDocument/2006/relationships/image" Target="../media/image30.jpeg"/><Relationship Id="rId23" Type="http://schemas.openxmlformats.org/officeDocument/2006/relationships/image" Target="../media/image36.jpeg"/><Relationship Id="rId10" Type="http://schemas.openxmlformats.org/officeDocument/2006/relationships/hyperlink" Target="http://www.aloe-group.com/" TargetMode="External"/><Relationship Id="rId19" Type="http://schemas.openxmlformats.org/officeDocument/2006/relationships/hyperlink" Target="http://www.idfc.com/pages/main1.html" TargetMode="External"/><Relationship Id="rId4" Type="http://schemas.openxmlformats.org/officeDocument/2006/relationships/hyperlink" Target="http://indianangelnetwork.com/index.aspx" TargetMode="External"/><Relationship Id="rId9" Type="http://schemas.openxmlformats.org/officeDocument/2006/relationships/image" Target="../media/image27.png"/><Relationship Id="rId14" Type="http://schemas.openxmlformats.org/officeDocument/2006/relationships/hyperlink" Target="http://www.ifc.org/" TargetMode="External"/><Relationship Id="rId22" Type="http://schemas.openxmlformats.org/officeDocument/2006/relationships/image" Target="../media/image3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13" Type="http://schemas.openxmlformats.org/officeDocument/2006/relationships/image" Target="../media/image48.jpeg"/><Relationship Id="rId18" Type="http://schemas.openxmlformats.org/officeDocument/2006/relationships/image" Target="../media/image50.jpeg"/><Relationship Id="rId3" Type="http://schemas.openxmlformats.org/officeDocument/2006/relationships/image" Target="../media/image38.jpeg"/><Relationship Id="rId21" Type="http://schemas.openxmlformats.org/officeDocument/2006/relationships/image" Target="../media/image53.jpeg"/><Relationship Id="rId7" Type="http://schemas.openxmlformats.org/officeDocument/2006/relationships/image" Target="../media/image42.jpeg"/><Relationship Id="rId12" Type="http://schemas.openxmlformats.org/officeDocument/2006/relationships/image" Target="../media/image47.jpeg"/><Relationship Id="rId17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6" Type="http://schemas.openxmlformats.org/officeDocument/2006/relationships/hyperlink" Target="http://www.newventuresindia.org/nvi/newdesign/detailportfolio.jsp?detail=7575&amp;po=po" TargetMode="External"/><Relationship Id="rId20" Type="http://schemas.openxmlformats.org/officeDocument/2006/relationships/image" Target="../media/image52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1.jpeg"/><Relationship Id="rId11" Type="http://schemas.openxmlformats.org/officeDocument/2006/relationships/image" Target="../media/image46.png"/><Relationship Id="rId5" Type="http://schemas.openxmlformats.org/officeDocument/2006/relationships/image" Target="../media/image40.jpeg"/><Relationship Id="rId15" Type="http://schemas.openxmlformats.org/officeDocument/2006/relationships/image" Target="../media/image13.jpeg"/><Relationship Id="rId10" Type="http://schemas.openxmlformats.org/officeDocument/2006/relationships/image" Target="../media/image45.jpeg"/><Relationship Id="rId19" Type="http://schemas.openxmlformats.org/officeDocument/2006/relationships/image" Target="../media/image51.jpeg"/><Relationship Id="rId4" Type="http://schemas.openxmlformats.org/officeDocument/2006/relationships/image" Target="../media/image39.gif"/><Relationship Id="rId9" Type="http://schemas.openxmlformats.org/officeDocument/2006/relationships/image" Target="../media/image44.gif"/><Relationship Id="rId14" Type="http://schemas.openxmlformats.org/officeDocument/2006/relationships/image" Target="../media/image49.g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187624" y="1707654"/>
            <a:ext cx="69127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 smtClean="0">
                <a:solidFill>
                  <a:srgbClr val="FFC000"/>
                </a:solidFill>
              </a:rPr>
              <a:t>Energy SME Financing: Challenges &amp; Innovative Financing Instruments </a:t>
            </a:r>
            <a:endParaRPr lang="en-IN" sz="32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Trends in early stage funds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9552" y="1059582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Sector agnostic early stage  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050" name="Picture 2" descr="C:\Users\Sanjoy\Desktop\Work\Doen\Workshops&amp;Events\New folder\blumeventure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892" y="3003798"/>
            <a:ext cx="1993007" cy="504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Sanjoy\Desktop\Work\Doen\Workshops&amp;Events\New folder\kaecapita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909" y="1943451"/>
            <a:ext cx="1704975" cy="409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559824" y="1081086"/>
            <a:ext cx="41166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Social enterprise early stage investor /incubator 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052" name="Picture 4" descr="C:\Users\Sanjoy\Desktop\Work\Doen\Workshops&amp;Events\New folder\unltd-indi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655" y="1890749"/>
            <a:ext cx="1658165" cy="608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42892" y="3795886"/>
            <a:ext cx="70857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The  investment amount in early stage investing has increased by about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300% in the last one year (source : Venture Intelligence)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14655" y="3003798"/>
            <a:ext cx="36737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Globa Social Venture Capital, </a:t>
            </a:r>
            <a:r>
              <a:rPr lang="en-US" dirty="0" err="1" smtClean="0">
                <a:solidFill>
                  <a:schemeClr val="bg1"/>
                </a:solidFill>
              </a:rPr>
              <a:t>Villgro</a:t>
            </a:r>
            <a:r>
              <a:rPr lang="en-US" dirty="0" smtClean="0">
                <a:solidFill>
                  <a:schemeClr val="bg1"/>
                </a:solidFill>
              </a:rPr>
              <a:t>….  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4813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Innovative Financing Instruments : Debt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SIDBI and KfW lines: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Cleaner </a:t>
            </a:r>
            <a:r>
              <a:rPr lang="en-US" dirty="0" smtClean="0"/>
              <a:t>Production and Energy Efficiency line – demand side </a:t>
            </a:r>
          </a:p>
          <a:p>
            <a:endParaRPr lang="en-US" dirty="0" smtClean="0"/>
          </a:p>
          <a:p>
            <a:r>
              <a:rPr lang="en-US" dirty="0" smtClean="0"/>
              <a:t>Innovation Finance Line (late 2012)  - supply side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830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-18"/>
            <a:ext cx="6635080" cy="85725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Innovative Financing: </a:t>
            </a:r>
            <a:r>
              <a:rPr lang="en-US" sz="3200" b="1" dirty="0" err="1" smtClean="0"/>
              <a:t>Crowdfunding</a:t>
            </a:r>
            <a:r>
              <a:rPr lang="en-US" sz="3200" b="1" dirty="0" smtClean="0"/>
              <a:t> </a:t>
            </a:r>
            <a:endParaRPr lang="en-IN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39552" y="3363838"/>
            <a:ext cx="36724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u="sng" dirty="0" smtClean="0">
                <a:solidFill>
                  <a:schemeClr val="accent6">
                    <a:lumMod val="75000"/>
                  </a:schemeClr>
                </a:solidFill>
              </a:rPr>
              <a:t>Achieved</a:t>
            </a:r>
            <a:r>
              <a:rPr lang="en-US" sz="1400" u="sng" dirty="0" smtClean="0">
                <a:solidFill>
                  <a:schemeClr val="accent6">
                    <a:lumMod val="75000"/>
                  </a:schemeClr>
                </a:solidFill>
              </a:rPr>
              <a:t> so far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bg1"/>
                </a:solidFill>
              </a:rPr>
              <a:t>Won an (50%) ANDE grant to develop a crowd-funding platform for impact investments   </a:t>
            </a:r>
            <a:endParaRPr lang="en-IN" sz="14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88024" y="3435846"/>
            <a:ext cx="36724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u="sng" dirty="0" smtClean="0">
                <a:solidFill>
                  <a:schemeClr val="accent6">
                    <a:lumMod val="75000"/>
                  </a:schemeClr>
                </a:solidFill>
              </a:rPr>
              <a:t>Goal </a:t>
            </a:r>
            <a:endParaRPr lang="en-US" sz="1400" u="sng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bg1"/>
                </a:solidFill>
              </a:rPr>
              <a:t>   Develop a product that can be deployed globally thru partners  </a:t>
            </a:r>
            <a:endParaRPr lang="en-IN" sz="1400" dirty="0">
              <a:solidFill>
                <a:schemeClr val="bg1"/>
              </a:solidFill>
            </a:endParaRPr>
          </a:p>
        </p:txBody>
      </p:sp>
      <p:pic>
        <p:nvPicPr>
          <p:cNvPr id="5125" name="Picture 5" descr="http://venturebeat.files.wordpress.com/2012/03/crowd-funding.jpg?w=558&amp;h=9999&amp;crop=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915566"/>
            <a:ext cx="3725577" cy="2483718"/>
          </a:xfrm>
          <a:prstGeom prst="rect">
            <a:avLst/>
          </a:prstGeom>
          <a:noFill/>
        </p:spPr>
      </p:pic>
      <p:sp>
        <p:nvSpPr>
          <p:cNvPr id="11" name="Right Arrow 10"/>
          <p:cNvSpPr/>
          <p:nvPr/>
        </p:nvSpPr>
        <p:spPr>
          <a:xfrm>
            <a:off x="4139952" y="3795886"/>
            <a:ext cx="576064" cy="288032"/>
          </a:xfrm>
          <a:prstGeom prst="rightArrow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India has a good track record of funding Energy SMEs when they have reached a certain scale by way of equity </a:t>
            </a:r>
          </a:p>
          <a:p>
            <a:endParaRPr lang="en-US" dirty="0"/>
          </a:p>
          <a:p>
            <a:r>
              <a:rPr lang="en-US" dirty="0" smtClean="0"/>
              <a:t>India has challenges around early stage investing and debt financing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4740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42858"/>
            <a:ext cx="6696744" cy="857250"/>
          </a:xfrm>
        </p:spPr>
        <p:txBody>
          <a:bodyPr/>
          <a:lstStyle/>
          <a:p>
            <a:r>
              <a:rPr lang="en-US" b="1" dirty="0" smtClean="0"/>
              <a:t>New Ventures India </a:t>
            </a:r>
            <a:endParaRPr lang="en-IN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31590"/>
            <a:ext cx="8229600" cy="172819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Started in 2006</a:t>
            </a:r>
          </a:p>
          <a:p>
            <a:endParaRPr lang="en-US" dirty="0"/>
          </a:p>
          <a:p>
            <a:r>
              <a:rPr lang="en-US" dirty="0" smtClean="0"/>
              <a:t>Current Partner : Regain Paradise Research Consulting</a:t>
            </a:r>
          </a:p>
          <a:p>
            <a:endParaRPr lang="en-US" dirty="0"/>
          </a:p>
          <a:p>
            <a:r>
              <a:rPr lang="en-US" dirty="0" smtClean="0"/>
              <a:t>Facilitated USD 43 million in investments     </a:t>
            </a:r>
          </a:p>
          <a:p>
            <a:endParaRPr lang="en-US" dirty="0"/>
          </a:p>
          <a:p>
            <a:endParaRPr lang="en-IN" dirty="0"/>
          </a:p>
        </p:txBody>
      </p:sp>
      <p:pic>
        <p:nvPicPr>
          <p:cNvPr id="7" name="Picture 16" descr="image0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83" y="3517948"/>
            <a:ext cx="2075693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3" descr="Citi foundation 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16" y="3526498"/>
            <a:ext cx="1745862" cy="639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logo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87518" y="3526498"/>
            <a:ext cx="1528698" cy="639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0" descr="logo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59832" y="3526498"/>
            <a:ext cx="1583606" cy="639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42858"/>
            <a:ext cx="6635080" cy="85725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Sectors and Supported Enterprises</a:t>
            </a:r>
            <a:endParaRPr lang="en-IN" dirty="0"/>
          </a:p>
        </p:txBody>
      </p:sp>
      <p:grpSp>
        <p:nvGrpSpPr>
          <p:cNvPr id="39" name="Group 38"/>
          <p:cNvGrpSpPr/>
          <p:nvPr/>
        </p:nvGrpSpPr>
        <p:grpSpPr>
          <a:xfrm>
            <a:off x="36098" y="1628800"/>
            <a:ext cx="9036496" cy="2815158"/>
            <a:chOff x="0" y="1628800"/>
            <a:chExt cx="9036496" cy="3528392"/>
          </a:xfrm>
        </p:grpSpPr>
        <p:sp>
          <p:nvSpPr>
            <p:cNvPr id="6" name="Rounded Rectangle 5"/>
            <p:cNvSpPr/>
            <p:nvPr/>
          </p:nvSpPr>
          <p:spPr>
            <a:xfrm>
              <a:off x="0" y="1628800"/>
              <a:ext cx="9036496" cy="3528392"/>
            </a:xfrm>
            <a:prstGeom prst="round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pic>
          <p:nvPicPr>
            <p:cNvPr id="7" name="Picture 4" descr="logo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763688" y="1844824"/>
              <a:ext cx="954433" cy="648072"/>
            </a:xfrm>
            <a:prstGeom prst="rect">
              <a:avLst/>
            </a:prstGeom>
            <a:noFill/>
          </p:spPr>
        </p:pic>
        <p:pic>
          <p:nvPicPr>
            <p:cNvPr id="8" name="Picture 6" descr="logo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691680" y="2636912"/>
              <a:ext cx="1050925" cy="432048"/>
            </a:xfrm>
            <a:prstGeom prst="rect">
              <a:avLst/>
            </a:prstGeom>
            <a:noFill/>
          </p:spPr>
        </p:pic>
        <p:pic>
          <p:nvPicPr>
            <p:cNvPr id="9" name="Picture 8" descr="logo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691680" y="3212976"/>
              <a:ext cx="1127082" cy="288032"/>
            </a:xfrm>
            <a:prstGeom prst="rect">
              <a:avLst/>
            </a:prstGeom>
            <a:noFill/>
          </p:spPr>
        </p:pic>
        <p:pic>
          <p:nvPicPr>
            <p:cNvPr id="10" name="Picture 10" descr="logo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95536" y="1844824"/>
              <a:ext cx="819150" cy="523875"/>
            </a:xfrm>
            <a:prstGeom prst="rect">
              <a:avLst/>
            </a:prstGeom>
            <a:noFill/>
          </p:spPr>
        </p:pic>
        <p:pic>
          <p:nvPicPr>
            <p:cNvPr id="11" name="Picture 12" descr="logo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23528" y="2596206"/>
              <a:ext cx="936104" cy="572594"/>
            </a:xfrm>
            <a:prstGeom prst="rect">
              <a:avLst/>
            </a:prstGeom>
            <a:noFill/>
          </p:spPr>
        </p:pic>
        <p:pic>
          <p:nvPicPr>
            <p:cNvPr id="12" name="Picture 14" descr="logo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23528" y="3414559"/>
              <a:ext cx="929258" cy="381001"/>
            </a:xfrm>
            <a:prstGeom prst="rect">
              <a:avLst/>
            </a:prstGeom>
            <a:noFill/>
          </p:spPr>
        </p:pic>
        <p:pic>
          <p:nvPicPr>
            <p:cNvPr id="13" name="Picture 16" descr="logo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3275856" y="1894430"/>
              <a:ext cx="1008112" cy="526458"/>
            </a:xfrm>
            <a:prstGeom prst="rect">
              <a:avLst/>
            </a:prstGeom>
            <a:noFill/>
          </p:spPr>
        </p:pic>
        <p:pic>
          <p:nvPicPr>
            <p:cNvPr id="14" name="Picture 18" descr="logo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3131840" y="2924944"/>
              <a:ext cx="1296144" cy="288032"/>
            </a:xfrm>
            <a:prstGeom prst="rect">
              <a:avLst/>
            </a:prstGeom>
            <a:noFill/>
          </p:spPr>
        </p:pic>
        <p:pic>
          <p:nvPicPr>
            <p:cNvPr id="16" name="Picture 22" descr="logo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4716016" y="2852936"/>
              <a:ext cx="1215131" cy="432048"/>
            </a:xfrm>
            <a:prstGeom prst="rect">
              <a:avLst/>
            </a:prstGeom>
            <a:noFill/>
          </p:spPr>
        </p:pic>
        <p:pic>
          <p:nvPicPr>
            <p:cNvPr id="17" name="Picture 24" descr="logo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4788024" y="1772816"/>
              <a:ext cx="1008112" cy="780932"/>
            </a:xfrm>
            <a:prstGeom prst="rect">
              <a:avLst/>
            </a:prstGeom>
            <a:noFill/>
          </p:spPr>
        </p:pic>
        <p:pic>
          <p:nvPicPr>
            <p:cNvPr id="18" name="Picture 26" descr="logo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6300192" y="1916832"/>
              <a:ext cx="1080120" cy="432049"/>
            </a:xfrm>
            <a:prstGeom prst="rect">
              <a:avLst/>
            </a:prstGeom>
            <a:noFill/>
          </p:spPr>
        </p:pic>
        <p:pic>
          <p:nvPicPr>
            <p:cNvPr id="19" name="Picture 28" descr="logo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6300192" y="2708920"/>
              <a:ext cx="1080120" cy="360040"/>
            </a:xfrm>
            <a:prstGeom prst="rect">
              <a:avLst/>
            </a:prstGeom>
            <a:noFill/>
          </p:spPr>
        </p:pic>
        <p:pic>
          <p:nvPicPr>
            <p:cNvPr id="20" name="Picture 30" descr="logo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7596336" y="2708920"/>
              <a:ext cx="1296144" cy="432048"/>
            </a:xfrm>
            <a:prstGeom prst="rect">
              <a:avLst/>
            </a:prstGeom>
            <a:noFill/>
          </p:spPr>
        </p:pic>
        <p:pic>
          <p:nvPicPr>
            <p:cNvPr id="21" name="Picture 32" descr="http://www.investorforumindia.org/_images/companies/ampere.gif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7596337" y="1988841"/>
              <a:ext cx="1320143" cy="360039"/>
            </a:xfrm>
            <a:prstGeom prst="rect">
              <a:avLst/>
            </a:prstGeom>
            <a:noFill/>
          </p:spPr>
        </p:pic>
        <p:grpSp>
          <p:nvGrpSpPr>
            <p:cNvPr id="22" name="Group 41"/>
            <p:cNvGrpSpPr/>
            <p:nvPr/>
          </p:nvGrpSpPr>
          <p:grpSpPr>
            <a:xfrm>
              <a:off x="1475656" y="1628800"/>
              <a:ext cx="6048672" cy="3456384"/>
              <a:chOff x="1475656" y="3429000"/>
              <a:chExt cx="6048672" cy="2160240"/>
            </a:xfrm>
          </p:grpSpPr>
          <p:cxnSp>
            <p:nvCxnSpPr>
              <p:cNvPr id="27" name="Straight Connector 26"/>
              <p:cNvCxnSpPr/>
              <p:nvPr/>
            </p:nvCxnSpPr>
            <p:spPr>
              <a:xfrm>
                <a:off x="1475656" y="3429000"/>
                <a:ext cx="0" cy="2160240"/>
              </a:xfrm>
              <a:prstGeom prst="line">
                <a:avLst/>
              </a:prstGeom>
              <a:ln w="19050" cmpd="sng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2987824" y="3429000"/>
                <a:ext cx="0" cy="2160240"/>
              </a:xfrm>
              <a:prstGeom prst="line">
                <a:avLst/>
              </a:prstGeom>
              <a:ln w="19050" cmpd="sng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4572000" y="3429000"/>
                <a:ext cx="0" cy="2160240"/>
              </a:xfrm>
              <a:prstGeom prst="line">
                <a:avLst/>
              </a:prstGeom>
              <a:ln w="19050" cmpd="sng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6084168" y="3429000"/>
                <a:ext cx="0" cy="2160240"/>
              </a:xfrm>
              <a:prstGeom prst="line">
                <a:avLst/>
              </a:prstGeom>
              <a:ln w="19050" cmpd="sng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7524328" y="3429000"/>
                <a:ext cx="0" cy="2160240"/>
              </a:xfrm>
              <a:prstGeom prst="line">
                <a:avLst/>
              </a:prstGeom>
              <a:ln w="19050" cmpd="sng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25" name="Picture 10" descr="logo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1691680" y="3645024"/>
              <a:ext cx="1080120" cy="480055"/>
            </a:xfrm>
            <a:prstGeom prst="rect">
              <a:avLst/>
            </a:prstGeom>
            <a:noFill/>
          </p:spPr>
        </p:pic>
        <p:pic>
          <p:nvPicPr>
            <p:cNvPr id="26" name="Picture 12" descr="logo"/>
            <p:cNvPicPr>
              <a:picLocks noChangeAspect="1" noChangeArrowheads="1"/>
            </p:cNvPicPr>
            <p:nvPr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1835696" y="4279682"/>
              <a:ext cx="720080" cy="609298"/>
            </a:xfrm>
            <a:prstGeom prst="rect">
              <a:avLst/>
            </a:prstGeom>
            <a:noFill/>
          </p:spPr>
        </p:pic>
      </p:grpSp>
      <p:sp>
        <p:nvSpPr>
          <p:cNvPr id="32" name="Rectangle 31"/>
          <p:cNvSpPr/>
          <p:nvPr/>
        </p:nvSpPr>
        <p:spPr>
          <a:xfrm>
            <a:off x="179512" y="1124744"/>
            <a:ext cx="1296144" cy="43889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Energy Efficiency</a:t>
            </a:r>
            <a:endParaRPr lang="en-IN" sz="1400" b="1" dirty="0"/>
          </a:p>
        </p:txBody>
      </p:sp>
      <p:sp>
        <p:nvSpPr>
          <p:cNvPr id="33" name="Rectangle 32"/>
          <p:cNvSpPr/>
          <p:nvPr/>
        </p:nvSpPr>
        <p:spPr>
          <a:xfrm>
            <a:off x="1619672" y="1124744"/>
            <a:ext cx="1368152" cy="43889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Renewable Energy</a:t>
            </a:r>
            <a:endParaRPr lang="en-IN" sz="1400" b="1" dirty="0"/>
          </a:p>
        </p:txBody>
      </p:sp>
      <p:sp>
        <p:nvSpPr>
          <p:cNvPr id="34" name="Rectangle 33"/>
          <p:cNvSpPr/>
          <p:nvPr/>
        </p:nvSpPr>
        <p:spPr>
          <a:xfrm>
            <a:off x="3131840" y="1124744"/>
            <a:ext cx="1368152" cy="32403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b="1" dirty="0" smtClean="0"/>
              <a:t>Water Tech</a:t>
            </a:r>
            <a:endParaRPr lang="en-IN" sz="1600" b="1" dirty="0"/>
          </a:p>
        </p:txBody>
      </p:sp>
      <p:sp>
        <p:nvSpPr>
          <p:cNvPr id="35" name="Rectangle 34"/>
          <p:cNvSpPr/>
          <p:nvPr/>
        </p:nvSpPr>
        <p:spPr>
          <a:xfrm>
            <a:off x="4644008" y="1124744"/>
            <a:ext cx="1368152" cy="32403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IN" sz="1600" b="1" dirty="0" smtClean="0"/>
              <a:t>Recycle</a:t>
            </a:r>
            <a:endParaRPr lang="en-IN" sz="1600" b="1" dirty="0"/>
          </a:p>
        </p:txBody>
      </p:sp>
      <p:sp>
        <p:nvSpPr>
          <p:cNvPr id="36" name="Rectangle 35"/>
          <p:cNvSpPr/>
          <p:nvPr/>
        </p:nvSpPr>
        <p:spPr>
          <a:xfrm>
            <a:off x="6156176" y="1124744"/>
            <a:ext cx="1440160" cy="32403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sz="1400" b="1" dirty="0"/>
              <a:t>Organic Farming</a:t>
            </a:r>
          </a:p>
        </p:txBody>
      </p:sp>
      <p:sp>
        <p:nvSpPr>
          <p:cNvPr id="37" name="Rectangle 36"/>
          <p:cNvSpPr/>
          <p:nvPr/>
        </p:nvSpPr>
        <p:spPr>
          <a:xfrm>
            <a:off x="7668344" y="1124744"/>
            <a:ext cx="1296144" cy="32403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en-US" sz="1600" b="1" dirty="0" smtClean="0"/>
              <a:t>Clean Tech</a:t>
            </a:r>
            <a:endParaRPr lang="en-IN" sz="1600" b="1" dirty="0"/>
          </a:p>
        </p:txBody>
      </p:sp>
      <p:pic>
        <p:nvPicPr>
          <p:cNvPr id="1026" name="Picture 2" descr="http://www.vccircle.com/sites/default/files/styles/large/public/image/ME-energy.jpg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285720" y="3568461"/>
            <a:ext cx="1080119" cy="432049"/>
          </a:xfrm>
          <a:prstGeom prst="rect">
            <a:avLst/>
          </a:prstGeom>
          <a:noFill/>
        </p:spPr>
      </p:pic>
      <p:sp>
        <p:nvSpPr>
          <p:cNvPr id="2" name="Oval 1"/>
          <p:cNvSpPr/>
          <p:nvPr/>
        </p:nvSpPr>
        <p:spPr>
          <a:xfrm>
            <a:off x="0" y="1124744"/>
            <a:ext cx="3491880" cy="3391222"/>
          </a:xfrm>
          <a:prstGeom prst="ellipse">
            <a:avLst/>
          </a:prstGeom>
          <a:solidFill>
            <a:schemeClr val="tx2">
              <a:lumMod val="20000"/>
              <a:lumOff val="80000"/>
              <a:alpha val="4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ight Arrow 2"/>
          <p:cNvSpPr/>
          <p:nvPr/>
        </p:nvSpPr>
        <p:spPr>
          <a:xfrm rot="1076575">
            <a:off x="2231834" y="4587974"/>
            <a:ext cx="1584082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865925" y="4704700"/>
            <a:ext cx="22683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Energy SMEs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7250" y="71426"/>
            <a:ext cx="6635080" cy="857250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Distribution of Portfolio Companies</a:t>
            </a:r>
            <a:endParaRPr lang="en-IN" sz="3200" b="1" dirty="0"/>
          </a:p>
        </p:txBody>
      </p:sp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1333350063"/>
              </p:ext>
            </p:extLst>
          </p:nvPr>
        </p:nvGraphicFramePr>
        <p:xfrm>
          <a:off x="611560" y="808969"/>
          <a:ext cx="7920880" cy="36881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Right Arrow 5"/>
          <p:cNvSpPr/>
          <p:nvPr/>
        </p:nvSpPr>
        <p:spPr>
          <a:xfrm>
            <a:off x="6012160" y="2401033"/>
            <a:ext cx="1224136" cy="504056"/>
          </a:xfrm>
          <a:prstGeom prst="rightArrow">
            <a:avLst/>
          </a:prstGeom>
          <a:scene3d>
            <a:camera prst="orthographicFront">
              <a:rot lat="3000000" lon="18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>
            <a:off x="5724128" y="3219822"/>
            <a:ext cx="1584176" cy="1080120"/>
          </a:xfrm>
          <a:prstGeom prst="rightArrow">
            <a:avLst/>
          </a:prstGeom>
          <a:scene3d>
            <a:camera prst="orthographicFront">
              <a:rot lat="17699995" lon="18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7308304" y="2715766"/>
            <a:ext cx="1728192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Energy SMEs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28596" y="142858"/>
            <a:ext cx="6696744" cy="857250"/>
          </a:xfrm>
        </p:spPr>
        <p:txBody>
          <a:bodyPr/>
          <a:lstStyle/>
          <a:p>
            <a:r>
              <a:rPr lang="en-US" b="1" dirty="0" smtClean="0"/>
              <a:t>Portfolio Company : Funding Analysis </a:t>
            </a:r>
            <a:endParaRPr lang="en-IN" b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3831570"/>
              </p:ext>
            </p:extLst>
          </p:nvPr>
        </p:nvGraphicFramePr>
        <p:xfrm>
          <a:off x="323528" y="1071552"/>
          <a:ext cx="4823767" cy="30240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67544" y="4143386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USD 43.17 in 22 companies</a:t>
            </a:r>
            <a:endParaRPr lang="en-IN" dirty="0">
              <a:solidFill>
                <a:schemeClr val="accent6">
                  <a:lumMod val="75000"/>
                </a:schemeClr>
              </a:solidFill>
            </a:endParaRPr>
          </a:p>
        </p:txBody>
      </p:sp>
      <p:graphicFrame>
        <p:nvGraphicFramePr>
          <p:cNvPr id="7" name="Content Placeholder 4"/>
          <p:cNvGraphicFramePr>
            <a:graphicFrameLocks/>
          </p:cNvGraphicFramePr>
          <p:nvPr/>
        </p:nvGraphicFramePr>
        <p:xfrm>
          <a:off x="4716016" y="1143560"/>
          <a:ext cx="3744416" cy="30240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788024" y="4071948"/>
            <a:ext cx="41764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78% of the USD 35.77 as equity</a:t>
            </a:r>
            <a:r>
              <a:rPr lang="en-US" dirty="0" smtClean="0"/>
              <a:t> New Chapter… </a:t>
            </a:r>
            <a:endParaRPr lang="en-IN" dirty="0" smtClean="0"/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endParaRPr lang="en-IN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285750" y="160735"/>
            <a:ext cx="8229600" cy="651272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200" b="1" dirty="0" smtClean="0">
                <a:solidFill>
                  <a:srgbClr val="FFC000"/>
                </a:solidFill>
              </a:rPr>
              <a:t>Investment Facilitation</a:t>
            </a:r>
            <a:endParaRPr lang="en-IN" sz="3200" b="1" dirty="0" smtClean="0">
              <a:solidFill>
                <a:srgbClr val="FFC000"/>
              </a:solidFill>
            </a:endParaRPr>
          </a:p>
        </p:txBody>
      </p:sp>
      <p:sp>
        <p:nvSpPr>
          <p:cNvPr id="4" name="Right Arrow 3"/>
          <p:cNvSpPr/>
          <p:nvPr/>
        </p:nvSpPr>
        <p:spPr>
          <a:xfrm>
            <a:off x="230972" y="1059582"/>
            <a:ext cx="1571625" cy="48220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N" dirty="0"/>
          </a:p>
        </p:txBody>
      </p:sp>
      <p:sp>
        <p:nvSpPr>
          <p:cNvPr id="12292" name="TextBox 4"/>
          <p:cNvSpPr txBox="1">
            <a:spLocks noChangeArrowheads="1"/>
          </p:cNvSpPr>
          <p:nvPr/>
        </p:nvSpPr>
        <p:spPr bwMode="auto">
          <a:xfrm>
            <a:off x="1928813" y="964406"/>
            <a:ext cx="2286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latin typeface="Calibri" pitchFamily="34" charset="0"/>
              </a:rPr>
              <a:t>Angel Networks</a:t>
            </a:r>
            <a:endParaRPr lang="en-IN" b="1">
              <a:latin typeface="Calibri" pitchFamily="34" charset="0"/>
            </a:endParaRPr>
          </a:p>
        </p:txBody>
      </p:sp>
      <p:pic>
        <p:nvPicPr>
          <p:cNvPr id="12293" name="Picture 2" descr="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1059582"/>
            <a:ext cx="1166812" cy="446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5" name="Picture 8" descr="http://indianangelnetwork.com/images/logo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80112" y="1059582"/>
            <a:ext cx="1579190" cy="406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ight Arrow 10"/>
          <p:cNvSpPr/>
          <p:nvPr/>
        </p:nvSpPr>
        <p:spPr>
          <a:xfrm>
            <a:off x="179512" y="1779662"/>
            <a:ext cx="1571625" cy="4822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N"/>
          </a:p>
        </p:txBody>
      </p:sp>
      <p:sp>
        <p:nvSpPr>
          <p:cNvPr id="12297" name="TextBox 11"/>
          <p:cNvSpPr txBox="1">
            <a:spLocks noChangeArrowheads="1"/>
          </p:cNvSpPr>
          <p:nvPr/>
        </p:nvSpPr>
        <p:spPr bwMode="auto">
          <a:xfrm>
            <a:off x="2000251" y="1446610"/>
            <a:ext cx="192881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latin typeface="Calibri" pitchFamily="34" charset="0"/>
              </a:rPr>
              <a:t>Social Enterprise Funds</a:t>
            </a:r>
            <a:endParaRPr lang="en-IN" b="1">
              <a:latin typeface="Calibri" pitchFamily="34" charset="0"/>
            </a:endParaRPr>
          </a:p>
        </p:txBody>
      </p:sp>
      <p:pic>
        <p:nvPicPr>
          <p:cNvPr id="12298" name="Picture 12" descr="logo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67744" y="1779662"/>
            <a:ext cx="874712" cy="375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ight Arrow 15"/>
          <p:cNvSpPr/>
          <p:nvPr/>
        </p:nvSpPr>
        <p:spPr>
          <a:xfrm>
            <a:off x="179512" y="2499742"/>
            <a:ext cx="1728192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err="1" smtClean="0"/>
              <a:t>Cleantech</a:t>
            </a:r>
            <a:r>
              <a:rPr lang="en-US" sz="1400" dirty="0" smtClean="0"/>
              <a:t> Focused </a:t>
            </a:r>
            <a:endParaRPr lang="en-IN" sz="1400" dirty="0"/>
          </a:p>
        </p:txBody>
      </p:sp>
      <p:sp>
        <p:nvSpPr>
          <p:cNvPr id="12302" name="TextBox 16"/>
          <p:cNvSpPr txBox="1">
            <a:spLocks noChangeArrowheads="1"/>
          </p:cNvSpPr>
          <p:nvPr/>
        </p:nvSpPr>
        <p:spPr bwMode="auto">
          <a:xfrm>
            <a:off x="1928813" y="2397919"/>
            <a:ext cx="192881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>
                <a:latin typeface="Calibri" pitchFamily="34" charset="0"/>
              </a:rPr>
              <a:t>Venture Capitalists</a:t>
            </a:r>
            <a:endParaRPr lang="en-IN" b="1" dirty="0">
              <a:latin typeface="Calibri" pitchFamily="34" charset="0"/>
            </a:endParaRPr>
          </a:p>
        </p:txBody>
      </p:sp>
      <p:pic>
        <p:nvPicPr>
          <p:cNvPr id="12303" name="Picture 18" descr="logo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995936" y="1803946"/>
            <a:ext cx="952500" cy="335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4" name="Picture 20" descr="logo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411760" y="2571750"/>
            <a:ext cx="676275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7" name="Picture 26" descr="logo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195736" y="3291830"/>
            <a:ext cx="1666875" cy="250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8" name="Picture 28" descr="logo">
            <a:hlinkClick r:id="rId14"/>
          </p:cNvPr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139952" y="2499742"/>
            <a:ext cx="70485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10" name="Picture 32" descr="logo">
            <a:hlinkClick r:id="rId16"/>
          </p:cNvPr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4067944" y="3291830"/>
            <a:ext cx="9525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Right Arrow 27"/>
          <p:cNvSpPr/>
          <p:nvPr/>
        </p:nvSpPr>
        <p:spPr>
          <a:xfrm>
            <a:off x="179512" y="3241674"/>
            <a:ext cx="1728192" cy="4822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smtClean="0"/>
              <a:t>VC/Private Equity</a:t>
            </a:r>
            <a:endParaRPr lang="en-IN" sz="1400" dirty="0"/>
          </a:p>
        </p:txBody>
      </p:sp>
      <p:sp>
        <p:nvSpPr>
          <p:cNvPr id="31" name="Right Arrow 30"/>
          <p:cNvSpPr/>
          <p:nvPr/>
        </p:nvSpPr>
        <p:spPr>
          <a:xfrm>
            <a:off x="179512" y="3900021"/>
            <a:ext cx="1571625" cy="48220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smtClean="0"/>
              <a:t>Banks </a:t>
            </a:r>
            <a:endParaRPr lang="en-IN" sz="1400" dirty="0"/>
          </a:p>
        </p:txBody>
      </p:sp>
      <p:sp>
        <p:nvSpPr>
          <p:cNvPr id="12317" name="TextBox 31"/>
          <p:cNvSpPr txBox="1">
            <a:spLocks noChangeArrowheads="1"/>
          </p:cNvSpPr>
          <p:nvPr/>
        </p:nvSpPr>
        <p:spPr bwMode="auto">
          <a:xfrm>
            <a:off x="2000251" y="4179094"/>
            <a:ext cx="21431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latin typeface="Calibri" pitchFamily="34" charset="0"/>
              </a:rPr>
              <a:t>Banks</a:t>
            </a:r>
            <a:endParaRPr lang="en-IN" b="1">
              <a:latin typeface="Calibri" pitchFamily="34" charset="0"/>
            </a:endParaRPr>
          </a:p>
        </p:txBody>
      </p:sp>
      <p:pic>
        <p:nvPicPr>
          <p:cNvPr id="12318" name="Picture 40" descr="http://www.sidbi.com/images/logo_english.jpg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2483769" y="3867894"/>
            <a:ext cx="1224136" cy="432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19" name="Picture 42" descr="logo">
            <a:hlinkClick r:id="rId19"/>
          </p:cNvPr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5436096" y="3867894"/>
            <a:ext cx="847725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TextBox 31"/>
          <p:cNvSpPr txBox="1"/>
          <p:nvPr/>
        </p:nvSpPr>
        <p:spPr>
          <a:xfrm>
            <a:off x="251520" y="1131590"/>
            <a:ext cx="1440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Angel Networks</a:t>
            </a:r>
            <a:endParaRPr lang="en-IN" sz="14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79512" y="1851670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Impact Investors </a:t>
            </a:r>
            <a:endParaRPr lang="en-IN" sz="1400" dirty="0">
              <a:solidFill>
                <a:schemeClr val="bg1"/>
              </a:solidFill>
            </a:endParaRPr>
          </a:p>
        </p:txBody>
      </p:sp>
      <p:pic>
        <p:nvPicPr>
          <p:cNvPr id="29698" name="Picture 2" descr="http://www.incucapital.com/wp-content/uploads/2011/10/Mumbai-Angels.jpg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3995936" y="987574"/>
            <a:ext cx="1076130" cy="504056"/>
          </a:xfrm>
          <a:prstGeom prst="rect">
            <a:avLst/>
          </a:prstGeom>
          <a:noFill/>
        </p:spPr>
      </p:pic>
      <p:pic>
        <p:nvPicPr>
          <p:cNvPr id="29699" name="Picture 3" descr="C:\Users\Sanjoy\Desktop\pptpictures\3048643345.png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5940152" y="1635646"/>
            <a:ext cx="936104" cy="576064"/>
          </a:xfrm>
          <a:prstGeom prst="rect">
            <a:avLst/>
          </a:prstGeom>
          <a:noFill/>
        </p:spPr>
      </p:pic>
      <p:pic>
        <p:nvPicPr>
          <p:cNvPr id="29701" name="Picture 5" descr="http://nereuscap.com/images/logo.jpg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5796136" y="2427735"/>
            <a:ext cx="1507629" cy="432048"/>
          </a:xfrm>
          <a:prstGeom prst="rect">
            <a:avLst/>
          </a:prstGeom>
          <a:noFill/>
        </p:spPr>
      </p:pic>
      <p:sp>
        <p:nvSpPr>
          <p:cNvPr id="39" name="TextBox 38"/>
          <p:cNvSpPr txBox="1"/>
          <p:nvPr/>
        </p:nvSpPr>
        <p:spPr>
          <a:xfrm>
            <a:off x="1763688" y="4587974"/>
            <a:ext cx="6912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More than 30 Investor network members across the investing spectrum </a:t>
            </a:r>
            <a:endParaRPr lang="en-IN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6386" name="AutoShape 2" descr="data:image/jpeg;base64,/9j/4AAQSkZJRgABAQAAAQABAAD/2wCEAAkGBhISERQQEhMVEhUVFhEYEBcXEBkXFRgcFRYVFxUSFR4ZHCggHRsnHhkUHzsgIzM1LSwsGCoxNTAtNSssOCkBCQoKDgwOGQ8PGikkHyIxKiw1LDUpNSw0NSkqNC81LS4tKSksLCwpLCosKSw0NSk0LC41LzUsLDUsNjA1Lyw1LP/AABEIAGcAvAMBIgACEQEDEQH/xAAcAAEAAwEBAQEBAAAAAAAAAAAABQYHBAMBAgj/xAA+EAACAQMCBAQCCAMFCQAAAAABAgMABBEFEgYTITEHQVFhIoEUIzIzUnFzshWRs3J0gqGxCBYkJTQ1NmOi/8QAGAEBAAMBAAAAAAAAAAAAAAAAAAECAwT/xAAmEQEAAgEEAQMEAwAAAAAAAAAAAQIhAxESQTETIlEEcYGxFKHx/9oADAMBAAIRAxEAPwDcaUpQKUpQKUpQKUpQKUpQKUpQKUpQKUpQKUpQKUpQKUpQKUpQKUpQKUpQKUpQKUpQKUpQKUpQKUpQKUpQKUpQKUpQKUpQKUpQKUpQcGsaT9IQJzpoMHIaGTY3Yjr0II65wfSse8N+OruPVXsb24kmSRpYomkPTfG7KrL/AGtrL+eK3CsB4r0Fm05tRhyJbTUL7LDuEa5JDf4X2n23Guz6ba0TS3ePyrLfqy/xw45ks4obe2lMc0pLsynDKidPlub9pq78J8QreWUN2CBvQF/RWXpIvyYNWI+IqG5s5dXbP/EXaRWmfK3hWRVI9N7At8s+dPptOPV9/X7LThsXBGkyR28U0tzcXEkkMbSc2XcgLgMdi4wMdvyrk8VOI3tNPflbufP9VAFzvywO51x1yqhjkdjip/hz/pLb9CD+mtVmxP07WJZiMwaepgi9GnlGZ2/wrhPn71nXN5tbxGU9OTg7jGS70KSdSzXMEE6PjJcyRxkxsPMlhsP5k17aJwJeGFGudVvuayqXEciKqkjJUbkYnHbPtVR4PP8ACNfm09vhgu8GDPbrlocf/cf51tVaa0+nPs8TlEZY3exXaa7BpQ1K95MkRdmMycwERTPgHZtxmNfLzNW++4AuSh5OrX6vg7S8kbLnyyFRTj51W9W/8utP0G/oXVazTWvNeG3xHX3IYXxfc6haaVaXovbtJncx3KPIcbhzPiUEZH2PyINXq34LuZLdJY9WvkkeNGG943jBZQeq7ASOvrUP/tDf9uh/vKf0pakbDxd0uO2iQTtJIsca8tIZC5IQAqPhA7itJ53062pHc9I7eHh1x7cTXM+lX+36TBzAsiDaHCHa2R69QwI7jy6da74qve2E9qttf3YS4LKQ82/awZBkHGcYbt7VJ+GfC91LqNzrV1E1uJebyImGH+sI6sO4AUAde5Oa5vHv77TP1Zf3Q1avGPqIiu3jPxvsdNGtOGtkDQm6upC+zdI0/wBYCuOqED4c+grJOOpdR0y9hEl/dvZSuvxiQcxVBHMjJxjcB1Bx1Hl0NbrUPxbw1Ff2slrL0DDKNjqjj7Eg/I/zBI865tHW4292YlaYeN2IEsCzXUohVBJ9IE55hXO8MH88gge4OKp/AXDt9cxtdXV9epFIWNpFzgsnLJOySUhe5GDgY9fPFUbw7ujc3MWjXlwrW1vJK8SA7kneNvhh3ecY+NwPPt6Y/oYCr6sTob08zOfwiMvopSlcaxSlKBSlKBVJ4Ds457G6hcBo5LrUkceqvM4P+Rq0avpjTpsWea369WhZVY9CMZZWx3z069KguF/D2OwP1FzdbCxd43lRo2JGCSOXnPbsR2rWsxFZzlDItAvrq1+m8OLnmzzLHA2Oiq/wzyH2MQDe3Wrb452CQaRbQRjCRyxIg9ljcD51fTwdB/ERqePrRDysYGM5+9/tbfg/Kozifwzh1Bs3NzdsoYskYljEak/hHL9OmTk11/yKTqVtOO5+6u2HtecRLZaOl19orbQCIfid41WNfmxHyzUVoXhFZi3jNysrzsN9ywuZUzI/xOcIwHc4+Ve114SQSQx2z3l80URBiQzphSvRSMRZ6eWe1WzSdNaBCjTzXHXo0xQsPbKIv+dYTeKx7LZmf8Tt8sl8VvDaG1tVvrJXSSB0aQmaSQ7SQAw3scbW2np6mtP4P4hW+sobpcZdBvHo6/DIvyYGvHifhBb5WjkuLiOJgA8cToqNg565Qt6eeOlRmgeGUdkrJbXl5ErHLLzYiucAbsNEcHAHX2q1tSuppxFpzH6NtpVTVph/vfa+0O0/mbe5x+4VrtUGfwctnuPpjXV6Z9ysJeem8FQApH1fkABirrp9oY4wjSPMRn45Nu85PntUD27VTWtW0V4z4jZMM1/2hz/y6H+8p/Slro4z4Ia7sbW9tCVvLaGF4GU4Z1CBuXn18x75Hn0muJ/DGHUGBubm7ZQzGNBLGI03fhHL+WTk1L8N8MCzQRJcXEsaqFjSV0YIB22kID0HTqe1aRqxSleM5jf+0bZQ3hp4grqUG18JcxAC4Ttny5qj8J9PI9PTNQ8e5Rz9MXz5kh+W6EVbb7wotHvGvo5Li2mY7iYJVQbj9psFD38x2PpXPrXg9bXbiS5ur2ZlGFLTR9B3wAIsCppfSrq84nHwTvsvtUXi3V5L2f8Ag9k+CwzqMynPIizgxD/2v2x5D+YkbjgZnjELahf7cY6TxqxHoWEQY/zrj4b8K4LCQyW1zdoWK8xTLGVfaSQHBj6929+prKnCud89YTlXfE/w3VLWK709eVLYqu0J9po0O7d7upy2fPJ79KtnhxxumpWgl6CZMLcoPJsdHA/C3cfMeVTetaSbiPlc6WAHO5omVWIIIK5ZW6dfLrVP0fwYtbWTm21zeQvjGVnQZHoRy8Eexq/qVvp8bzmPCNs4aBSvOCMqqqWLkAAs2NzYGNzYAGT36CvSuRYpSorVOIEgcIysxKhumMdyPM+1BK0pSg+MuRj/AE71VNF1CdzCVaWTMky3G6PEYRTIFZW2gbshB8JOcn5WthkEZx7juPfrXJpemiBOWrMwyxG7GRuYsewHmTQdlVx+I8Xyxb05ZLQ7dw3iTAcOR32nqn5j3qxOuQRnHuMZHv16VGzaAjQC3LvgEMGBXfkNvBztxnPXOM0EnVd4g1HlXEQaZ4omjmL7V3dUMQU/ZbH2j7dqsCLgAEk+5xk+5wAK4rzR1llWVmb4VdNvw7CsmN6sCuTnA86D7okkrQRtOMSEHd0APc7SQOgJGCR6163dqzlcSNGBncFxls9upB7da/Om6eIUEYd3UfY3kEqPJQcAkD3zXUwyCM49/T360EFw2JZIo5nmdjumDqQu0hXkRR0AIPRTn2qeNcelaaIIxErMwBYjdjPxMWPYDzJrsoKymqyxtJHMx2SNOLWXsVZGcclj6/DkHz6jvU7pxPKjJJYlFJJ7kkZJrmk0KN4ZIJC0iSFyd23ILEsSpVRjqSR6V3wRBVVBkhQAM9+gx1oIrii4eOJXRmU82FTtwSQ7qrDB88GujRXLIXLSEFnAEgG5djMh7Ad9ufnX71TTBOqqzugVlYbSucqQVzlT2IBr0trQoWYyPIWwPiK4GM9gqgedB6XQ+BsEjocEdx07iqxw3q0srw7ZHlBizebkwEYqpj2HaDknPQZGOtWmaPcpXJGQRkYyM+mQRUXa8NpGYikkgMS7AcrlkHaN/hwwHl5jPegl6rN3fulyVmeSJWljEDgAwMuFBicgfC5O7v7YNWaoybQwxYGSQozh2jyu0kEHGdu4DIBwD/qaCTpSlAqncYffr+mP3PVxqncYffr+mP3PQXGlKUClKUClKUClKUClKUClKUClKUClKUClKUClKUClKUCqdxh9+v6Y/c9XGqdxh9+v6Y/c9BcaUpQKUpQKUpQKUpQKUpQKUpQKUpQKUpQKUpQKUpQKUpQKp3GH36/pj9z0pQ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6390" name="Picture 6" descr="C:\Users\Shrey\Downloads\Matrix.png"/>
          <p:cNvPicPr>
            <a:picLocks noChangeAspect="1" noChangeArrowheads="1"/>
          </p:cNvPicPr>
          <p:nvPr/>
        </p:nvPicPr>
        <p:blipFill>
          <a:blip r:embed="rId24" cstate="print"/>
          <a:srcRect r="3448" b="2272"/>
          <a:stretch>
            <a:fillRect/>
          </a:stretch>
        </p:blipFill>
        <p:spPr bwMode="auto">
          <a:xfrm>
            <a:off x="5429256" y="3143254"/>
            <a:ext cx="1285884" cy="4936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724" y="201461"/>
            <a:ext cx="6635080" cy="857250"/>
          </a:xfrm>
        </p:spPr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Deals in Green Entrepreneurship </a:t>
            </a:r>
            <a:endParaRPr lang="en-IN" dirty="0">
              <a:solidFill>
                <a:srgbClr val="FFC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344" y="843558"/>
            <a:ext cx="2051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Project </a:t>
            </a:r>
            <a:r>
              <a:rPr lang="en-US" sz="1600" dirty="0" smtClean="0">
                <a:solidFill>
                  <a:schemeClr val="bg1"/>
                </a:solidFill>
              </a:rPr>
              <a:t>Developers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endParaRPr lang="en-IN" sz="24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28192" y="735546"/>
            <a:ext cx="1907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Water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&amp; Waste 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12368" y="735546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Organic </a:t>
            </a:r>
          </a:p>
          <a:p>
            <a:r>
              <a:rPr lang="en-US" dirty="0"/>
              <a:t>Farming</a:t>
            </a:r>
            <a:endParaRPr lang="en-IN" dirty="0"/>
          </a:p>
        </p:txBody>
      </p:sp>
      <p:sp>
        <p:nvSpPr>
          <p:cNvPr id="6" name="TextBox 5"/>
          <p:cNvSpPr txBox="1"/>
          <p:nvPr/>
        </p:nvSpPr>
        <p:spPr>
          <a:xfrm>
            <a:off x="5112568" y="791293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Social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Enterprises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40760" y="735546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Technology</a:t>
            </a:r>
          </a:p>
          <a:p>
            <a:r>
              <a:rPr lang="en-US" dirty="0">
                <a:solidFill>
                  <a:schemeClr val="bg1"/>
                </a:solidFill>
              </a:rPr>
              <a:t>Innovation </a:t>
            </a:r>
            <a:endParaRPr lang="en-IN" dirty="0">
              <a:solidFill>
                <a:schemeClr val="bg1"/>
              </a:solidFill>
            </a:endParaRPr>
          </a:p>
        </p:txBody>
      </p:sp>
      <p:pic>
        <p:nvPicPr>
          <p:cNvPr id="2050" name="Picture 2" descr="C:\Users\Sanjoy\Desktop\NewVentures\NewVentures\NV Version 2.0\material\logos\Airef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1437624"/>
            <a:ext cx="1008112" cy="39662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763688" y="1923678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FF00"/>
                </a:solidFill>
              </a:rPr>
              <a:t>Clearwater</a:t>
            </a:r>
            <a:endParaRPr lang="en-IN" dirty="0">
              <a:solidFill>
                <a:srgbClr val="FFFF00"/>
              </a:solidFill>
            </a:endParaRPr>
          </a:p>
        </p:txBody>
      </p:sp>
      <p:pic>
        <p:nvPicPr>
          <p:cNvPr id="2051" name="Picture 3" descr="C:\Users\Sanjoy\Desktop\NewVentures\NewVentures\NV Version 2.0\material\logos\aqua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7704" y="2247714"/>
            <a:ext cx="1152128" cy="378042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1835696" y="2733768"/>
            <a:ext cx="15121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solidFill>
                  <a:srgbClr val="FFFF00"/>
                </a:solidFill>
              </a:rPr>
              <a:t>Peepul</a:t>
            </a:r>
            <a:endParaRPr lang="en-IN" dirty="0">
              <a:solidFill>
                <a:srgbClr val="FFFF00"/>
              </a:solidFill>
            </a:endParaRPr>
          </a:p>
        </p:txBody>
      </p:sp>
      <p:pic>
        <p:nvPicPr>
          <p:cNvPr id="2052" name="Picture 4" descr="C:\Users\Sanjoy\Desktop\NewVentures\NewVentures\NV Version 2.0\material\logos\auromiralog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1383618"/>
            <a:ext cx="1224136" cy="486054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179512" y="1977684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FF00"/>
                </a:solidFill>
              </a:rPr>
              <a:t>IFC (W</a:t>
            </a:r>
            <a:r>
              <a:rPr lang="en-US" sz="2000" dirty="0" smtClean="0"/>
              <a:t>)</a:t>
            </a:r>
            <a:endParaRPr lang="en-IN" dirty="0"/>
          </a:p>
        </p:txBody>
      </p:sp>
      <p:pic>
        <p:nvPicPr>
          <p:cNvPr id="2054" name="Picture 6" descr="C:\Users\Sanjoy\Desktop\NewVentures\NewVentures\NV Version 2.0\material\logos\AzurePower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520" y="2247714"/>
            <a:ext cx="1217712" cy="378042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179512" y="2733768"/>
            <a:ext cx="15121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solidFill>
                  <a:srgbClr val="FFFF00"/>
                </a:solidFill>
              </a:rPr>
              <a:t>Helion</a:t>
            </a:r>
            <a:endParaRPr lang="en-IN" dirty="0">
              <a:solidFill>
                <a:srgbClr val="FFFF00"/>
              </a:solidFill>
            </a:endParaRPr>
          </a:p>
        </p:txBody>
      </p:sp>
      <p:pic>
        <p:nvPicPr>
          <p:cNvPr id="2055" name="Picture 7" descr="C:\Users\Sanjoy\Desktop\NewVentures\NewVentures\NV Version 2.0\material\logos\ConnectM_logo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92280" y="1437624"/>
            <a:ext cx="1440160" cy="324036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7092280" y="1869672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FF00"/>
                </a:solidFill>
              </a:rPr>
              <a:t>IDG </a:t>
            </a:r>
            <a:endParaRPr lang="en-IN" dirty="0">
              <a:solidFill>
                <a:srgbClr val="FFFF00"/>
              </a:solidFill>
            </a:endParaRPr>
          </a:p>
        </p:txBody>
      </p:sp>
      <p:pic>
        <p:nvPicPr>
          <p:cNvPr id="2056" name="Picture 8" descr="C:\Users\Sanjoy\Desktop\NewVentures\NewVentures\NV Version 2.0\material\logos\doshion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835696" y="3111810"/>
            <a:ext cx="1296144" cy="358175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1763688" y="3543858"/>
            <a:ext cx="15121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FF00"/>
                </a:solidFill>
              </a:rPr>
              <a:t>IDFC</a:t>
            </a:r>
            <a:endParaRPr lang="en-IN" dirty="0">
              <a:solidFill>
                <a:srgbClr val="FFFF00"/>
              </a:solidFill>
            </a:endParaRPr>
          </a:p>
        </p:txBody>
      </p:sp>
      <p:pic>
        <p:nvPicPr>
          <p:cNvPr id="2057" name="Picture 9" descr="C:\Users\Sanjoy\Desktop\NewVentures\NewVentures\NV Version 2.0\material\logos\Orient_Green_Power.gi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79513" y="3111810"/>
            <a:ext cx="1228637" cy="324036"/>
          </a:xfrm>
          <a:prstGeom prst="rect">
            <a:avLst/>
          </a:prstGeom>
          <a:noFill/>
        </p:spPr>
      </p:pic>
      <p:sp>
        <p:nvSpPr>
          <p:cNvPr id="22" name="TextBox 21"/>
          <p:cNvSpPr txBox="1"/>
          <p:nvPr/>
        </p:nvSpPr>
        <p:spPr>
          <a:xfrm>
            <a:off x="179512" y="3543858"/>
            <a:ext cx="15121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FF00"/>
                </a:solidFill>
              </a:rPr>
              <a:t>Bessemer</a:t>
            </a:r>
            <a:endParaRPr lang="en-IN" dirty="0">
              <a:solidFill>
                <a:srgbClr val="FFFF00"/>
              </a:solidFill>
            </a:endParaRPr>
          </a:p>
        </p:txBody>
      </p:sp>
      <p:pic>
        <p:nvPicPr>
          <p:cNvPr id="2058" name="Picture 10" descr="C:\Users\Sanjoy\Desktop\NewVentures\NewVentures\NV Version 2.0\material\logos\Pratibhasyntex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419872" y="1437625"/>
            <a:ext cx="1152128" cy="432048"/>
          </a:xfrm>
          <a:prstGeom prst="rect">
            <a:avLst/>
          </a:prstGeom>
          <a:noFill/>
        </p:spPr>
      </p:pic>
      <p:sp>
        <p:nvSpPr>
          <p:cNvPr id="24" name="TextBox 23"/>
          <p:cNvSpPr txBox="1"/>
          <p:nvPr/>
        </p:nvSpPr>
        <p:spPr>
          <a:xfrm>
            <a:off x="3419872" y="1923678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FF00"/>
                </a:solidFill>
              </a:rPr>
              <a:t>Barings</a:t>
            </a:r>
            <a:endParaRPr lang="en-IN" dirty="0">
              <a:solidFill>
                <a:srgbClr val="FFFF00"/>
              </a:solidFill>
            </a:endParaRPr>
          </a:p>
        </p:txBody>
      </p:sp>
      <p:pic>
        <p:nvPicPr>
          <p:cNvPr id="2059" name="Picture 11" descr="C:\Users\Sanjoy\Desktop\NewVentures\NewVentures\NV Version 2.0\material\logos\sedemac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876256" y="2139702"/>
            <a:ext cx="1512168" cy="432048"/>
          </a:xfrm>
          <a:prstGeom prst="rect">
            <a:avLst/>
          </a:prstGeom>
          <a:noFill/>
        </p:spPr>
      </p:pic>
      <p:sp>
        <p:nvSpPr>
          <p:cNvPr id="26" name="TextBox 25"/>
          <p:cNvSpPr txBox="1"/>
          <p:nvPr/>
        </p:nvSpPr>
        <p:spPr>
          <a:xfrm>
            <a:off x="7092280" y="2679762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FF00"/>
                </a:solidFill>
              </a:rPr>
              <a:t>Nexus</a:t>
            </a:r>
            <a:endParaRPr lang="en-IN" dirty="0">
              <a:solidFill>
                <a:srgbClr val="FFFF00"/>
              </a:solidFill>
            </a:endParaRPr>
          </a:p>
        </p:txBody>
      </p:sp>
      <p:pic>
        <p:nvPicPr>
          <p:cNvPr id="2060" name="Picture 12" descr="C:\Users\Sanjoy\Desktop\NewVentures\NewVentures\NV Version 2.0\material\logos\SuminterLogoInside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419872" y="2247714"/>
            <a:ext cx="1224136" cy="378042"/>
          </a:xfrm>
          <a:prstGeom prst="rect">
            <a:avLst/>
          </a:prstGeom>
          <a:noFill/>
        </p:spPr>
      </p:pic>
      <p:sp>
        <p:nvSpPr>
          <p:cNvPr id="29" name="TextBox 28"/>
          <p:cNvSpPr txBox="1"/>
          <p:nvPr/>
        </p:nvSpPr>
        <p:spPr>
          <a:xfrm>
            <a:off x="3419872" y="2733768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FF00"/>
                </a:solidFill>
              </a:rPr>
              <a:t>Nexus</a:t>
            </a:r>
            <a:endParaRPr lang="en-IN" dirty="0">
              <a:solidFill>
                <a:srgbClr val="FFFF00"/>
              </a:solidFill>
            </a:endParaRPr>
          </a:p>
        </p:txBody>
      </p:sp>
      <p:pic>
        <p:nvPicPr>
          <p:cNvPr id="2062" name="Picture 14" descr="C:\Users\Sanjoy\Desktop\NewVentures\NewVentures\NV Version 2.0\material\logos\Servals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220072" y="1437624"/>
            <a:ext cx="1143000" cy="378042"/>
          </a:xfrm>
          <a:prstGeom prst="rect">
            <a:avLst/>
          </a:prstGeom>
          <a:noFill/>
        </p:spPr>
      </p:pic>
      <p:sp>
        <p:nvSpPr>
          <p:cNvPr id="31" name="TextBox 30"/>
          <p:cNvSpPr txBox="1"/>
          <p:nvPr/>
        </p:nvSpPr>
        <p:spPr>
          <a:xfrm>
            <a:off x="5220072" y="1869672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solidFill>
                  <a:srgbClr val="FFFF00"/>
                </a:solidFill>
              </a:rPr>
              <a:t>Aavishkar</a:t>
            </a:r>
            <a:endParaRPr lang="en-IN" dirty="0">
              <a:solidFill>
                <a:srgbClr val="FFFF00"/>
              </a:solidFill>
            </a:endParaRPr>
          </a:p>
        </p:txBody>
      </p:sp>
      <p:pic>
        <p:nvPicPr>
          <p:cNvPr id="2063" name="Picture 15" descr="C:\Users\Sanjoy\Desktop\NewVentures\NewVentures\NV Version 2.0\material\logos\UEM.gif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763688" y="3867894"/>
            <a:ext cx="1368152" cy="369771"/>
          </a:xfrm>
          <a:prstGeom prst="rect">
            <a:avLst/>
          </a:prstGeom>
          <a:noFill/>
        </p:spPr>
      </p:pic>
      <p:sp>
        <p:nvSpPr>
          <p:cNvPr id="33" name="TextBox 32"/>
          <p:cNvSpPr txBox="1"/>
          <p:nvPr/>
        </p:nvSpPr>
        <p:spPr>
          <a:xfrm>
            <a:off x="1763688" y="4245936"/>
            <a:ext cx="15121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FF00"/>
                </a:solidFill>
              </a:rPr>
              <a:t>IVF</a:t>
            </a:r>
            <a:endParaRPr lang="en-IN" dirty="0">
              <a:solidFill>
                <a:srgbClr val="FFFF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148064" y="2679762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FF00"/>
                </a:solidFill>
              </a:rPr>
              <a:t>Acumen et al</a:t>
            </a:r>
            <a:endParaRPr lang="en-IN" dirty="0">
              <a:solidFill>
                <a:srgbClr val="FFFF00"/>
              </a:solidFill>
            </a:endParaRPr>
          </a:p>
        </p:txBody>
      </p:sp>
      <p:pic>
        <p:nvPicPr>
          <p:cNvPr id="2064" name="Picture 16" descr="C:\Users\Sanjoy\Desktop\NewVentures\NewVentures\NV Version 2.0\material\logos\Waterlife India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292080" y="3111810"/>
            <a:ext cx="1008112" cy="270030"/>
          </a:xfrm>
          <a:prstGeom prst="rect">
            <a:avLst/>
          </a:prstGeom>
          <a:noFill/>
        </p:spPr>
      </p:pic>
      <p:sp>
        <p:nvSpPr>
          <p:cNvPr id="37" name="TextBox 36"/>
          <p:cNvSpPr txBox="1"/>
          <p:nvPr/>
        </p:nvSpPr>
        <p:spPr>
          <a:xfrm>
            <a:off x="5220072" y="3489852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solidFill>
                  <a:srgbClr val="FFFF00"/>
                </a:solidFill>
              </a:rPr>
              <a:t>Aavishkaar</a:t>
            </a:r>
            <a:endParaRPr lang="en-IN" dirty="0">
              <a:solidFill>
                <a:srgbClr val="FFFF00"/>
              </a:solidFill>
            </a:endParaRPr>
          </a:p>
        </p:txBody>
      </p:sp>
      <p:pic>
        <p:nvPicPr>
          <p:cNvPr id="38" name="Picture 4" descr="logo">
            <a:hlinkClick r:id="rId16"/>
          </p:cNvPr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5364088" y="3867895"/>
            <a:ext cx="1008112" cy="392906"/>
          </a:xfrm>
          <a:prstGeom prst="rect">
            <a:avLst/>
          </a:prstGeom>
          <a:noFill/>
        </p:spPr>
      </p:pic>
      <p:sp>
        <p:nvSpPr>
          <p:cNvPr id="39" name="TextBox 38"/>
          <p:cNvSpPr txBox="1"/>
          <p:nvPr/>
        </p:nvSpPr>
        <p:spPr>
          <a:xfrm>
            <a:off x="5364088" y="4353948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FF00"/>
                </a:solidFill>
              </a:rPr>
              <a:t>Acumen</a:t>
            </a:r>
            <a:endParaRPr lang="en-IN" dirty="0">
              <a:solidFill>
                <a:srgbClr val="FFFF00"/>
              </a:solidFill>
            </a:endParaRPr>
          </a:p>
        </p:txBody>
      </p:sp>
      <p:pic>
        <p:nvPicPr>
          <p:cNvPr id="2066" name="Picture 18" descr="http://www.proactiveinvestors.co.uk/genera/img/companies/logos/gko.jpg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79512" y="3867894"/>
            <a:ext cx="1428750" cy="378042"/>
          </a:xfrm>
          <a:prstGeom prst="rect">
            <a:avLst/>
          </a:prstGeom>
          <a:noFill/>
        </p:spPr>
      </p:pic>
      <p:sp>
        <p:nvSpPr>
          <p:cNvPr id="43" name="TextBox 42"/>
          <p:cNvSpPr txBox="1"/>
          <p:nvPr/>
        </p:nvSpPr>
        <p:spPr>
          <a:xfrm>
            <a:off x="179512" y="4299942"/>
            <a:ext cx="15121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FF00"/>
                </a:solidFill>
              </a:rPr>
              <a:t>GEF</a:t>
            </a:r>
            <a:endParaRPr lang="en-IN" dirty="0">
              <a:solidFill>
                <a:srgbClr val="FFFF00"/>
              </a:solidFill>
            </a:endParaRPr>
          </a:p>
        </p:txBody>
      </p:sp>
      <p:pic>
        <p:nvPicPr>
          <p:cNvPr id="2068" name="Picture 20" descr="http://stockwatch.in/files/Reva-Logo.jpg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7092280" y="3057804"/>
            <a:ext cx="1656184" cy="378042"/>
          </a:xfrm>
          <a:prstGeom prst="rect">
            <a:avLst/>
          </a:prstGeom>
          <a:noFill/>
        </p:spPr>
      </p:pic>
      <p:sp>
        <p:nvSpPr>
          <p:cNvPr id="45" name="TextBox 44"/>
          <p:cNvSpPr txBox="1"/>
          <p:nvPr/>
        </p:nvSpPr>
        <p:spPr>
          <a:xfrm>
            <a:off x="7020272" y="3543858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FF00"/>
                </a:solidFill>
              </a:rPr>
              <a:t>DFJ</a:t>
            </a:r>
            <a:endParaRPr lang="en-IN" dirty="0">
              <a:solidFill>
                <a:srgbClr val="FFFF00"/>
              </a:solidFill>
            </a:endParaRPr>
          </a:p>
        </p:txBody>
      </p:sp>
      <p:pic>
        <p:nvPicPr>
          <p:cNvPr id="9218" name="Picture 2" descr="http://www.capital-ideas.com/images/ci-deeya.gif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7020273" y="3921901"/>
            <a:ext cx="1872208" cy="324036"/>
          </a:xfrm>
          <a:prstGeom prst="rect">
            <a:avLst/>
          </a:prstGeom>
          <a:noFill/>
        </p:spPr>
      </p:pic>
      <p:sp>
        <p:nvSpPr>
          <p:cNvPr id="46" name="TextBox 45"/>
          <p:cNvSpPr txBox="1"/>
          <p:nvPr/>
        </p:nvSpPr>
        <p:spPr>
          <a:xfrm>
            <a:off x="7092280" y="4299942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FF00"/>
                </a:solidFill>
              </a:rPr>
              <a:t>DFJ, </a:t>
            </a:r>
            <a:r>
              <a:rPr lang="en-US" sz="2000" dirty="0" err="1" smtClean="0">
                <a:solidFill>
                  <a:srgbClr val="FFFF00"/>
                </a:solidFill>
              </a:rPr>
              <a:t>BlueRun</a:t>
            </a:r>
            <a:endParaRPr lang="en-IN" dirty="0">
              <a:solidFill>
                <a:srgbClr val="FFFF00"/>
              </a:solidFill>
            </a:endParaRPr>
          </a:p>
        </p:txBody>
      </p:sp>
      <p:pic>
        <p:nvPicPr>
          <p:cNvPr id="9220" name="Picture 4" descr="http://www.nexusindiacap.com/vp/images/logo_dlight.jpg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5220072" y="2247714"/>
            <a:ext cx="1728192" cy="365094"/>
          </a:xfrm>
          <a:prstGeom prst="rect">
            <a:avLst/>
          </a:prstGeom>
          <a:noFill/>
        </p:spPr>
      </p:pic>
      <p:sp>
        <p:nvSpPr>
          <p:cNvPr id="47" name="TextBox 46"/>
          <p:cNvSpPr txBox="1"/>
          <p:nvPr/>
        </p:nvSpPr>
        <p:spPr>
          <a:xfrm>
            <a:off x="2627784" y="4731990"/>
            <a:ext cx="3528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C000"/>
                </a:solidFill>
              </a:rPr>
              <a:t>Deals across the board</a:t>
            </a:r>
            <a:endParaRPr lang="en-IN" sz="24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9424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/>
      <p:bldP spid="11" grpId="0" build="allAtOnce"/>
      <p:bldP spid="14" grpId="0" build="allAtOnce"/>
      <p:bldP spid="16" grpId="0" build="allAtOnce"/>
      <p:bldP spid="18" grpId="0" build="allAtOnce"/>
      <p:bldP spid="22" grpId="0" build="allAtOnce"/>
      <p:bldP spid="24" grpId="0" build="allAtOnce"/>
      <p:bldP spid="26" grpId="0" build="allAtOnce"/>
      <p:bldP spid="29" grpId="0" build="allAtOnce"/>
      <p:bldP spid="31" grpId="0" build="allAtOnce"/>
      <p:bldP spid="33" grpId="0" build="allAtOnce"/>
      <p:bldP spid="35" grpId="0" build="allAtOnce"/>
      <p:bldP spid="37" grpId="0" build="allAtOnce"/>
      <p:bldP spid="39" grpId="0" build="allAtOnce"/>
      <p:bldP spid="43" grpId="0" build="allAtOnce"/>
      <p:bldP spid="45" grpId="0" build="allAtOnce"/>
      <p:bldP spid="46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Summarizing </a:t>
            </a:r>
            <a:r>
              <a:rPr lang="en-US" dirty="0" smtClean="0"/>
              <a:t>the 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Lack of really early stage funds </a:t>
            </a:r>
          </a:p>
          <a:p>
            <a:endParaRPr lang="en-US" dirty="0"/>
          </a:p>
          <a:p>
            <a:r>
              <a:rPr lang="en-US" dirty="0" smtClean="0"/>
              <a:t>Lack of focused incubators</a:t>
            </a:r>
          </a:p>
          <a:p>
            <a:endParaRPr lang="en-US" dirty="0"/>
          </a:p>
          <a:p>
            <a:r>
              <a:rPr lang="en-US" dirty="0" smtClean="0"/>
              <a:t>Lack of </a:t>
            </a:r>
            <a:r>
              <a:rPr lang="en-US" dirty="0" smtClean="0"/>
              <a:t>efficient debt instruments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6269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1039</TotalTime>
  <Words>323</Words>
  <Application>Microsoft Office PowerPoint</Application>
  <PresentationFormat>On-screen Show (16:9)</PresentationFormat>
  <Paragraphs>99</Paragraphs>
  <Slides>12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PowerPoint Presentation</vt:lpstr>
      <vt:lpstr>Summary</vt:lpstr>
      <vt:lpstr>New Ventures India </vt:lpstr>
      <vt:lpstr>Sectors and Supported Enterprises</vt:lpstr>
      <vt:lpstr>Distribution of Portfolio Companies</vt:lpstr>
      <vt:lpstr>Portfolio Company : Funding Analysis </vt:lpstr>
      <vt:lpstr>Investment Facilitation</vt:lpstr>
      <vt:lpstr>Deals in Green Entrepreneurship </vt:lpstr>
      <vt:lpstr>Summarizing the Challenges</vt:lpstr>
      <vt:lpstr>Trends in early stage funds </vt:lpstr>
      <vt:lpstr>Innovative Financing Instruments : Debt</vt:lpstr>
      <vt:lpstr>Innovative Financing: Crowdfunding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Ventures India</dc:title>
  <dc:creator>Sanjoy Sanyal</dc:creator>
  <cp:lastModifiedBy>Sanjoy</cp:lastModifiedBy>
  <cp:revision>27</cp:revision>
  <dcterms:created xsi:type="dcterms:W3CDTF">2012-11-02T10:06:35Z</dcterms:created>
  <dcterms:modified xsi:type="dcterms:W3CDTF">2013-02-24T11:13:02Z</dcterms:modified>
</cp:coreProperties>
</file>